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0" r:id="rId1"/>
  </p:sldMasterIdLst>
  <p:notesMasterIdLst>
    <p:notesMasterId r:id="rId22"/>
  </p:notesMasterIdLst>
  <p:sldIdLst>
    <p:sldId id="256" r:id="rId2"/>
    <p:sldId id="257" r:id="rId3"/>
    <p:sldId id="261" r:id="rId4"/>
    <p:sldId id="265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81" r:id="rId16"/>
    <p:sldId id="274" r:id="rId17"/>
    <p:sldId id="276" r:id="rId18"/>
    <p:sldId id="277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9"/>
    <p:restoredTop sz="88218"/>
  </p:normalViewPr>
  <p:slideViewPr>
    <p:cSldViewPr snapToGrid="0" snapToObjects="1">
      <p:cViewPr>
        <p:scale>
          <a:sx n="100" d="100"/>
          <a:sy n="100" d="100"/>
        </p:scale>
        <p:origin x="35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4E4A00-04A6-0D4D-956F-680E16B420FF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40F92B-8AD7-5F4B-A564-5FD6C6E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93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geom_bar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gplot2.tidyverse.org/reference/stat_identity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visual display of your data </a:t>
            </a:r>
            <a:r>
              <a:rPr lang="en-US" dirty="0" err="1"/>
              <a:t>ia</a:t>
            </a:r>
            <a:r>
              <a:rPr lang="en-US" dirty="0"/>
              <a:t> a key step in the analytical </a:t>
            </a:r>
            <a:r>
              <a:rPr lang="en-US" dirty="0" err="1"/>
              <a:t>process.Data</a:t>
            </a:r>
            <a:r>
              <a:rPr lang="en-US" dirty="0"/>
              <a:t> visualization if done well, allows you to reveal patterns in your data and communicate insights to your audience.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20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use another variable in this case the clarity as a fill. Here the bars are automatically stacked and each </a:t>
            </a:r>
            <a:r>
              <a:rPr lang="en-US" dirty="0" err="1"/>
              <a:t>coloured</a:t>
            </a:r>
            <a:r>
              <a:rPr lang="en-US" dirty="0"/>
              <a:t> rectangle represents a combination of cut and clarity. </a:t>
            </a:r>
            <a:r>
              <a:rPr lang="en-US" dirty="0">
                <a:solidFill>
                  <a:srgbClr val="EBEBEB"/>
                </a:solidFill>
              </a:rPr>
              <a:t>The stacking is performed automatically by the position adjustment specified by the position 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template for making graphs with ggplot2. plots are created by chaining together functions using the plus (+) sign. Each function modifies the plot </a:t>
            </a:r>
            <a:r>
              <a:rPr lang="en-US" dirty="0" err="1"/>
              <a:t>upto</a:t>
            </a:r>
            <a:r>
              <a:rPr lang="en-US" dirty="0"/>
              <a:t> that point. Here we can replace the bracketed sections with dataset, a </a:t>
            </a:r>
            <a:r>
              <a:rPr lang="en-US" dirty="0" err="1"/>
              <a:t>geom</a:t>
            </a:r>
            <a:r>
              <a:rPr lang="en-US" dirty="0"/>
              <a:t> function , mappings, position, coordinate functions and facet functions to create a full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34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ggplot() function initializes the plot by creating a coordinate system to which we can add layers. We specifies the data source (</a:t>
            </a:r>
            <a:r>
              <a:rPr lang="en-US" dirty="0" err="1"/>
              <a:t>mtcars</a:t>
            </a:r>
            <a:r>
              <a:rPr lang="en-US" dirty="0"/>
              <a:t>) an variables (</a:t>
            </a:r>
            <a:r>
              <a:rPr lang="en-US" dirty="0" err="1"/>
              <a:t>wt</a:t>
            </a:r>
            <a:r>
              <a:rPr lang="en-US" dirty="0"/>
              <a:t>, mpg) to be used. The options in the  </a:t>
            </a:r>
            <a:r>
              <a:rPr lang="en-US" dirty="0" err="1"/>
              <a:t>aes</a:t>
            </a:r>
            <a:r>
              <a:rPr lang="en-US" dirty="0"/>
              <a:t>() function specify what role each variable will play. The labs function is optional and adds annotations(x-axis and title). If you want a quick simple graph there is a shortcut in ggplot2 called </a:t>
            </a:r>
            <a:r>
              <a:rPr lang="en-US" dirty="0" err="1"/>
              <a:t>qplot</a:t>
            </a:r>
            <a:r>
              <a:rPr lang="en-US" dirty="0"/>
              <a:t> which creates a quick simple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base R graphics system, and then we have grid graphics system which is implemented through grid package, then we have lattice package and finally ggplot2.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5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Ggplot2 will assign a unique level of the aesthetic (here a unique </a:t>
            </a:r>
            <a:r>
              <a:rPr lang="en-US" dirty="0" err="1"/>
              <a:t>colour</a:t>
            </a:r>
            <a:r>
              <a:rPr lang="en-US" dirty="0"/>
              <a:t> to each unique value of the variable class. This process is called scaling. It will also add a legend explaining which level correspond to which value.</a:t>
            </a:r>
          </a:p>
          <a:p>
            <a:r>
              <a:rPr lang="en-US" dirty="0"/>
              <a:t>Here the </a:t>
            </a:r>
            <a:r>
              <a:rPr lang="en-US" dirty="0" err="1"/>
              <a:t>displ</a:t>
            </a:r>
            <a:r>
              <a:rPr lang="en-US" dirty="0"/>
              <a:t> is the variable from the data mpg which represents the engine size and </a:t>
            </a:r>
            <a:r>
              <a:rPr lang="en-US" dirty="0" err="1"/>
              <a:t>hwy</a:t>
            </a:r>
            <a:r>
              <a:rPr lang="en-US" dirty="0"/>
              <a:t> is the car’s fuel efficiency on the highway in miles per gallon. A car with low fuel efficiency consumes more fuel and it depends on the engine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5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chart shows that more diamond are available with high-quality cut than with low quality cut. The x-axis displays cut, a ‘variable from diamond’. On the y-axis it displays the count, but count is not a variable in the diamonds dataset. The diamond dataset is about ~54,000 diamonds and information about their size, price, carat, clarity and cut. The stat function in </a:t>
            </a:r>
            <a:r>
              <a:rPr lang="en-US" dirty="0" err="1"/>
              <a:t>grom_bar</a:t>
            </a:r>
            <a:r>
              <a:rPr lang="en-US" dirty="0"/>
              <a:t> is count by default.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58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used to calculate new values for a graph is called a stat, short for statistical transformation. This figure describes how this process works with geom_bar(). Here the default value for stat is count which</a:t>
            </a:r>
          </a:p>
          <a:p>
            <a:r>
              <a:rPr lang="en-US" dirty="0"/>
              <a:t>Counts the number of diamonds in each cut category.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89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geom_col()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 </a:t>
            </a:r>
            <a:r>
              <a:rPr lang="en-GB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stat_identity()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5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 err="1"/>
              <a:t>colour</a:t>
            </a:r>
            <a:r>
              <a:rPr lang="en-US" dirty="0"/>
              <a:t> the bar chart using the color aesthetics or more usefully the fill.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40F92B-8AD7-5F4B-A564-5FD6C6ED3F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12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04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3541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5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14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63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73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7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7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39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6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6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0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099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gplot2.tidyverse.org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wp-content/uploads/2015/03/ggplot2-cheatsheet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ta.had.co.nz/papers/layered-grammar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094F5-A540-B743-9F67-BE4603B3D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91925" y="1325880"/>
            <a:ext cx="3352375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200">
                <a:solidFill>
                  <a:srgbClr val="EBEBEB"/>
                </a:solidFill>
              </a:rPr>
              <a:t>Visualisation with ggplot2</a:t>
            </a:r>
            <a:br>
              <a:rPr lang="en-GB" sz="4200">
                <a:solidFill>
                  <a:srgbClr val="EBEBEB"/>
                </a:solidFill>
              </a:rPr>
            </a:br>
            <a:endParaRPr lang="en-US" sz="420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9C68-AADA-8444-9C56-02D457899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925" y="4588329"/>
            <a:ext cx="3352375" cy="16215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Kamran Khan </a:t>
            </a:r>
          </a:p>
          <a:p>
            <a:r>
              <a:rPr lang="en-US" sz="1800">
                <a:solidFill>
                  <a:schemeClr val="tx2">
                    <a:lumMod val="40000"/>
                    <a:lumOff val="60000"/>
                  </a:schemeClr>
                </a:solidFill>
              </a:rPr>
              <a:t>August 2020</a:t>
            </a: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smoke&#10;&#10;Description automatically generated">
            <a:extLst>
              <a:ext uri="{FF2B5EF4-FFF2-40B4-BE49-F238E27FC236}">
                <a16:creationId xmlns:a16="http://schemas.microsoft.com/office/drawing/2014/main" id="{2F5E1A21-D1B6-457D-B526-557377734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7" r="4390" b="2"/>
          <a:stretch/>
        </p:blipFill>
        <p:spPr>
          <a:xfrm>
            <a:off x="643854" y="1015959"/>
            <a:ext cx="6270662" cy="48256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78273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3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34578-0864-B240-889E-EA488CE1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Bar charts: </a:t>
            </a:r>
            <a:b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33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diamonds dataset in ggplot2</a:t>
            </a:r>
          </a:p>
        </p:txBody>
      </p:sp>
      <p:sp>
        <p:nvSpPr>
          <p:cNvPr id="5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: Shape 3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6F4CD-6C37-7C49-B22B-521FF662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725908"/>
            <a:ext cx="5449889" cy="3406180"/>
          </a:xfrm>
          <a:prstGeom prst="rect">
            <a:avLst/>
          </a:prstGeom>
          <a:effectLst/>
        </p:spPr>
      </p:pic>
      <p:sp>
        <p:nvSpPr>
          <p:cNvPr id="54" name="Rectangle 4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B647C640-BE9D-4CC5-B207-1292C34F5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38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E4EC98B4-99A3-E44C-8557-DC5BDC5F9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5458" y="640081"/>
            <a:ext cx="8229613" cy="3291844"/>
          </a:xfrm>
          <a:prstGeom prst="rect">
            <a:avLst/>
          </a:prstGeom>
          <a:effectLst/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E4EA2-EB3D-6149-9329-CCA21C90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Statistical transformation (stat)</a:t>
            </a:r>
          </a:p>
        </p:txBody>
      </p:sp>
    </p:spTree>
    <p:extLst>
      <p:ext uri="{BB962C8B-B14F-4D97-AF65-F5344CB8AC3E}">
        <p14:creationId xmlns:p14="http://schemas.microsoft.com/office/powerpoint/2010/main" val="1075168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3FF2-0AAD-5A46-83FD-EFC2F928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/>
              <a:t>Using stat explicitly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BA9BB8-5C91-C545-AF87-3C9B519F4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1062955"/>
            <a:ext cx="5449471" cy="1852818"/>
          </a:xfrm>
          <a:prstGeom prst="rect">
            <a:avLst/>
          </a:prstGeom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C354E-FAFD-3043-8F1B-321497CC6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/>
              <a:t>We might want to override the default stat = “count” for example when we want another variable from the dataset as our y-axis.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Or we can use geom_col instead of geom_bar and we don’t have to specify the stat=“identity then.</a:t>
            </a:r>
          </a:p>
          <a:p>
            <a:endParaRPr lang="en-US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3DF2DC08-ED3F-EE49-93B5-5C3940E6A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0" y="3526971"/>
            <a:ext cx="5233990" cy="30643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67752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21230-BE65-6043-9BFF-14A2724B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Positional adjustments</a:t>
            </a:r>
          </a:p>
        </p:txBody>
      </p:sp>
      <p:sp>
        <p:nvSpPr>
          <p:cNvPr id="5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Freeform: Shape 5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Content Placeholder 31">
            <a:extLst>
              <a:ext uri="{FF2B5EF4-FFF2-40B4-BE49-F238E27FC236}">
                <a16:creationId xmlns:a16="http://schemas.microsoft.com/office/drawing/2014/main" id="{5888C6AC-9C12-477C-89F9-0F50DD49E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7E8B8D-0870-9149-B21E-CBD74584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2126077"/>
            <a:ext cx="6495847" cy="32154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63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BF773-4FCB-D049-844A-B9F5203F2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Using another variable as fill</a:t>
            </a:r>
          </a:p>
        </p:txBody>
      </p:sp>
      <p:sp>
        <p:nvSpPr>
          <p:cNvPr id="37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4A882-6936-9843-AA71-56DC72F78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746345"/>
            <a:ext cx="5449889" cy="3365306"/>
          </a:xfrm>
          <a:prstGeom prst="rect">
            <a:avLst/>
          </a:prstGeom>
          <a:effectLst/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0A76FD80-8116-452C-880D-02FC4962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8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D7CED-7D06-9D4B-A972-4802F570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8938B7-3304-2B40-BD58-566E0BF8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321804"/>
            <a:ext cx="5449471" cy="133512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2B541D1B-90FC-482E-8A66-0838A2B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Position = “dodge” will place overlapping objects directly beside each another.</a:t>
            </a:r>
          </a:p>
          <a:p>
            <a:r>
              <a:rPr lang="en-US" dirty="0"/>
              <a:t>Easy for making comparisons.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20427B-8255-5C43-9CEB-76FA91BF1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00" y="3526971"/>
            <a:ext cx="3622548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495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C801B8-0D97-9C4D-9699-89339647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1A8E3-F14B-0646-9201-12A351A7C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The default coordinate system is the Cartesian system where x and y positions act independently to find the location of each point.</a:t>
            </a:r>
          </a:p>
          <a:p>
            <a:r>
              <a:rPr lang="en-US" dirty="0"/>
              <a:t>coord_flip(): A Cartesian system with the x and y flipped.</a:t>
            </a:r>
          </a:p>
          <a:p>
            <a:r>
              <a:rPr lang="en-US" dirty="0"/>
              <a:t>coord_fixed(): A Cartesian system with “fixed” aspect ratio(e.g. 1.78 for “widescreen”)</a:t>
            </a:r>
          </a:p>
          <a:p>
            <a:r>
              <a:rPr lang="en-US" dirty="0"/>
              <a:t>coord_polar(): A plot using polar coordinates (i.e. a pie chart)</a:t>
            </a:r>
          </a:p>
          <a:p>
            <a:r>
              <a:rPr lang="en-US" dirty="0"/>
              <a:t>coord_quickmap(): A coordinate system that approximate a good aspect ratio for maps.</a:t>
            </a:r>
          </a:p>
        </p:txBody>
      </p:sp>
    </p:spTree>
    <p:extLst>
      <p:ext uri="{BB962C8B-B14F-4D97-AF65-F5344CB8AC3E}">
        <p14:creationId xmlns:p14="http://schemas.microsoft.com/office/powerpoint/2010/main" val="1734522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5E2C19-D82A-354C-A597-3844FFB57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047792"/>
            <a:ext cx="5449471" cy="1362368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E888B5C-86A1-429B-8D6B-BA592C4D5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6847" y="1977332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coord_flip is useful when labels overlap, for example when we have long labels or many bars in the bar chart with labels overlapping each others.</a:t>
            </a:r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B98B7-2546-634C-9649-0C16DF6055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094410" y="2892347"/>
            <a:ext cx="5449471" cy="30265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8114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55F0D1-5377-F640-8D28-E88B7EACA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966049"/>
            <a:ext cx="5449471" cy="1703635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3BBC587-20E1-45F9-B6C0-068BBF4BB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Another way to deal with overlapping labels is to change their angle.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725628-F0FB-3449-9C68-C864EAADDF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092532" y="2892347"/>
            <a:ext cx="3484851" cy="33560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6914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C0C91-0A62-2544-9506-F33684E67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Facets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86F64F-EB74-024E-8C57-E26021282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238525"/>
            <a:ext cx="5449471" cy="1232679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0944165-E6E9-44B3-8DCA-6E16F265F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1600200"/>
            <a:ext cx="4561106" cy="46481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Facets are ways of grouping a visualization into multiple different pieces(subplots).</a:t>
            </a:r>
          </a:p>
          <a:p>
            <a:r>
              <a:rPr lang="en-US" dirty="0"/>
              <a:t>Allow us to view a separate plot for each unique value in a categorical variable.</a:t>
            </a:r>
          </a:p>
          <a:p>
            <a:r>
              <a:rPr lang="en-US" dirty="0"/>
              <a:t>To facet a plot by a single variable, use facet_wrap(). </a:t>
            </a:r>
          </a:p>
          <a:p>
            <a:endParaRPr lang="en-US" dirty="0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C07826-7A91-A348-9FB6-B1237536DA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106005" y="2538756"/>
            <a:ext cx="5426280" cy="38620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471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59CE0-0212-B445-A469-82D6CCC0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5967" y="1325880"/>
            <a:ext cx="415833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  <a:hlinkClick r:id="rId6"/>
              </a:rPr>
              <a:t>http://ggplot2.tidyverse.org/</a:t>
            </a:r>
            <a:br>
              <a:rPr lang="en-US" sz="2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lang="en-US" sz="2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9646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D8B22DE2-C518-4F77-BE90-E1B6B1909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68960" y="-68960"/>
            <a:ext cx="6858001" cy="6995918"/>
          </a:xfrm>
          <a:custGeom>
            <a:avLst/>
            <a:gdLst>
              <a:gd name="connsiteX0" fmla="*/ 6858001 w 6858001"/>
              <a:gd name="connsiteY0" fmla="*/ 1344715 h 6995918"/>
              <a:gd name="connsiteX1" fmla="*/ 6858001 w 6858001"/>
              <a:gd name="connsiteY1" fmla="*/ 1177 h 6995918"/>
              <a:gd name="connsiteX2" fmla="*/ 6702324 w 6858001"/>
              <a:gd name="connsiteY2" fmla="*/ 26222 h 6995918"/>
              <a:gd name="connsiteX3" fmla="*/ 6547333 w 6858001"/>
              <a:gd name="connsiteY3" fmla="*/ 50091 h 6995918"/>
              <a:gd name="connsiteX4" fmla="*/ 6391657 w 6858001"/>
              <a:gd name="connsiteY4" fmla="*/ 73455 h 6995918"/>
              <a:gd name="connsiteX5" fmla="*/ 6235294 w 6858001"/>
              <a:gd name="connsiteY5" fmla="*/ 93458 h 6995918"/>
              <a:gd name="connsiteX6" fmla="*/ 6079618 w 6858001"/>
              <a:gd name="connsiteY6" fmla="*/ 113629 h 6995918"/>
              <a:gd name="connsiteX7" fmla="*/ 5923255 w 6858001"/>
              <a:gd name="connsiteY7" fmla="*/ 132455 h 6995918"/>
              <a:gd name="connsiteX8" fmla="*/ 5768950 w 6858001"/>
              <a:gd name="connsiteY8" fmla="*/ 148591 h 6995918"/>
              <a:gd name="connsiteX9" fmla="*/ 5612588 w 6858001"/>
              <a:gd name="connsiteY9" fmla="*/ 163887 h 6995918"/>
              <a:gd name="connsiteX10" fmla="*/ 5456911 w 6858001"/>
              <a:gd name="connsiteY10" fmla="*/ 177839 h 6995918"/>
              <a:gd name="connsiteX11" fmla="*/ 5303978 w 6858001"/>
              <a:gd name="connsiteY11" fmla="*/ 189941 h 6995918"/>
              <a:gd name="connsiteX12" fmla="*/ 5148987 w 6858001"/>
              <a:gd name="connsiteY12" fmla="*/ 202044 h 6995918"/>
              <a:gd name="connsiteX13" fmla="*/ 4996054 w 6858001"/>
              <a:gd name="connsiteY13" fmla="*/ 212129 h 6995918"/>
              <a:gd name="connsiteX14" fmla="*/ 4843120 w 6858001"/>
              <a:gd name="connsiteY14" fmla="*/ 220029 h 6995918"/>
              <a:gd name="connsiteX15" fmla="*/ 4690873 w 6858001"/>
              <a:gd name="connsiteY15" fmla="*/ 228266 h 6995918"/>
              <a:gd name="connsiteX16" fmla="*/ 4539997 w 6858001"/>
              <a:gd name="connsiteY16" fmla="*/ 235157 h 6995918"/>
              <a:gd name="connsiteX17" fmla="*/ 4390492 w 6858001"/>
              <a:gd name="connsiteY17" fmla="*/ 240032 h 6995918"/>
              <a:gd name="connsiteX18" fmla="*/ 4240988 w 6858001"/>
              <a:gd name="connsiteY18" fmla="*/ 244234 h 6995918"/>
              <a:gd name="connsiteX19" fmla="*/ 4092855 w 6858001"/>
              <a:gd name="connsiteY19" fmla="*/ 248268 h 6995918"/>
              <a:gd name="connsiteX20" fmla="*/ 3946780 w 6858001"/>
              <a:gd name="connsiteY20" fmla="*/ 250117 h 6995918"/>
              <a:gd name="connsiteX21" fmla="*/ 3800704 w 6858001"/>
              <a:gd name="connsiteY21" fmla="*/ 252134 h 6995918"/>
              <a:gd name="connsiteX22" fmla="*/ 3656686 w 6858001"/>
              <a:gd name="connsiteY22" fmla="*/ 253143 h 6995918"/>
              <a:gd name="connsiteX23" fmla="*/ 3514040 w 6858001"/>
              <a:gd name="connsiteY23" fmla="*/ 252134 h 6995918"/>
              <a:gd name="connsiteX24" fmla="*/ 3372765 w 6858001"/>
              <a:gd name="connsiteY24" fmla="*/ 252134 h 6995918"/>
              <a:gd name="connsiteX25" fmla="*/ 3232862 w 6858001"/>
              <a:gd name="connsiteY25" fmla="*/ 250117 h 6995918"/>
              <a:gd name="connsiteX26" fmla="*/ 3095702 w 6858001"/>
              <a:gd name="connsiteY26" fmla="*/ 247092 h 6995918"/>
              <a:gd name="connsiteX27" fmla="*/ 2959914 w 6858001"/>
              <a:gd name="connsiteY27" fmla="*/ 244234 h 6995918"/>
              <a:gd name="connsiteX28" fmla="*/ 2826868 w 6858001"/>
              <a:gd name="connsiteY28" fmla="*/ 241040 h 6995918"/>
              <a:gd name="connsiteX29" fmla="*/ 2694509 w 6858001"/>
              <a:gd name="connsiteY29" fmla="*/ 236166 h 6995918"/>
              <a:gd name="connsiteX30" fmla="*/ 2564208 w 6858001"/>
              <a:gd name="connsiteY30" fmla="*/ 230955 h 6995918"/>
              <a:gd name="connsiteX31" fmla="*/ 2436649 w 6858001"/>
              <a:gd name="connsiteY31" fmla="*/ 226249 h 6995918"/>
              <a:gd name="connsiteX32" fmla="*/ 2187703 w 6858001"/>
              <a:gd name="connsiteY32" fmla="*/ 212969 h 6995918"/>
              <a:gd name="connsiteX33" fmla="*/ 1949045 w 6858001"/>
              <a:gd name="connsiteY33" fmla="*/ 198850 h 6995918"/>
              <a:gd name="connsiteX34" fmla="*/ 1719988 w 6858001"/>
              <a:gd name="connsiteY34" fmla="*/ 184058 h 6995918"/>
              <a:gd name="connsiteX35" fmla="*/ 1503275 w 6858001"/>
              <a:gd name="connsiteY35" fmla="*/ 167753 h 6995918"/>
              <a:gd name="connsiteX36" fmla="*/ 1296163 w 6858001"/>
              <a:gd name="connsiteY36" fmla="*/ 150776 h 6995918"/>
              <a:gd name="connsiteX37" fmla="*/ 1104139 w 6858001"/>
              <a:gd name="connsiteY37" fmla="*/ 132455 h 6995918"/>
              <a:gd name="connsiteX38" fmla="*/ 923774 w 6858001"/>
              <a:gd name="connsiteY38" fmla="*/ 114469 h 6995918"/>
              <a:gd name="connsiteX39" fmla="*/ 757810 w 6858001"/>
              <a:gd name="connsiteY39" fmla="*/ 96484 h 6995918"/>
              <a:gd name="connsiteX40" fmla="*/ 605563 w 6858001"/>
              <a:gd name="connsiteY40" fmla="*/ 79507 h 6995918"/>
              <a:gd name="connsiteX41" fmla="*/ 470460 w 6858001"/>
              <a:gd name="connsiteY41" fmla="*/ 63370 h 6995918"/>
              <a:gd name="connsiteX42" fmla="*/ 348388 w 6858001"/>
              <a:gd name="connsiteY42" fmla="*/ 48074 h 6995918"/>
              <a:gd name="connsiteX43" fmla="*/ 245518 w 6858001"/>
              <a:gd name="connsiteY43" fmla="*/ 35299 h 6995918"/>
              <a:gd name="connsiteX44" fmla="*/ 159107 w 6858001"/>
              <a:gd name="connsiteY44" fmla="*/ 23197 h 6995918"/>
              <a:gd name="connsiteX45" fmla="*/ 40463 w 6858001"/>
              <a:gd name="connsiteY45" fmla="*/ 5883 h 6995918"/>
              <a:gd name="connsiteX46" fmla="*/ 1 w 6858001"/>
              <a:gd name="connsiteY46" fmla="*/ 0 h 6995918"/>
              <a:gd name="connsiteX47" fmla="*/ 1 w 6858001"/>
              <a:gd name="connsiteY47" fmla="*/ 905354 h 6995918"/>
              <a:gd name="connsiteX48" fmla="*/ 0 w 6858001"/>
              <a:gd name="connsiteY48" fmla="*/ 905354 h 6995918"/>
              <a:gd name="connsiteX49" fmla="*/ 0 w 6858001"/>
              <a:gd name="connsiteY49" fmla="*/ 6995918 h 6995918"/>
              <a:gd name="connsiteX50" fmla="*/ 6858000 w 6858001"/>
              <a:gd name="connsiteY50" fmla="*/ 6995918 h 6995918"/>
              <a:gd name="connsiteX51" fmla="*/ 6858000 w 6858001"/>
              <a:gd name="connsiteY51" fmla="*/ 1344715 h 6995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95918">
                <a:moveTo>
                  <a:pt x="6858001" y="1344715"/>
                </a:moveTo>
                <a:lnTo>
                  <a:pt x="6858001" y="1177"/>
                </a:lnTo>
                <a:lnTo>
                  <a:pt x="6702324" y="26222"/>
                </a:lnTo>
                <a:lnTo>
                  <a:pt x="6547333" y="50091"/>
                </a:lnTo>
                <a:lnTo>
                  <a:pt x="6391657" y="73455"/>
                </a:lnTo>
                <a:lnTo>
                  <a:pt x="6235294" y="93458"/>
                </a:lnTo>
                <a:lnTo>
                  <a:pt x="6079618" y="113629"/>
                </a:lnTo>
                <a:lnTo>
                  <a:pt x="5923255" y="132455"/>
                </a:lnTo>
                <a:lnTo>
                  <a:pt x="5768950" y="148591"/>
                </a:lnTo>
                <a:lnTo>
                  <a:pt x="5612588" y="163887"/>
                </a:lnTo>
                <a:lnTo>
                  <a:pt x="5456911" y="177839"/>
                </a:lnTo>
                <a:lnTo>
                  <a:pt x="5303978" y="189941"/>
                </a:lnTo>
                <a:lnTo>
                  <a:pt x="5148987" y="202044"/>
                </a:lnTo>
                <a:lnTo>
                  <a:pt x="4996054" y="212129"/>
                </a:lnTo>
                <a:lnTo>
                  <a:pt x="4843120" y="220029"/>
                </a:lnTo>
                <a:lnTo>
                  <a:pt x="4690873" y="228266"/>
                </a:lnTo>
                <a:lnTo>
                  <a:pt x="4539997" y="235157"/>
                </a:lnTo>
                <a:lnTo>
                  <a:pt x="4390492" y="240032"/>
                </a:lnTo>
                <a:lnTo>
                  <a:pt x="4240988" y="244234"/>
                </a:lnTo>
                <a:lnTo>
                  <a:pt x="4092855" y="248268"/>
                </a:lnTo>
                <a:lnTo>
                  <a:pt x="3946780" y="250117"/>
                </a:lnTo>
                <a:lnTo>
                  <a:pt x="3800704" y="252134"/>
                </a:lnTo>
                <a:lnTo>
                  <a:pt x="3656686" y="253143"/>
                </a:lnTo>
                <a:lnTo>
                  <a:pt x="3514040" y="252134"/>
                </a:lnTo>
                <a:lnTo>
                  <a:pt x="3372765" y="252134"/>
                </a:lnTo>
                <a:lnTo>
                  <a:pt x="3232862" y="250117"/>
                </a:lnTo>
                <a:lnTo>
                  <a:pt x="3095702" y="247092"/>
                </a:lnTo>
                <a:lnTo>
                  <a:pt x="2959914" y="244234"/>
                </a:lnTo>
                <a:lnTo>
                  <a:pt x="2826868" y="241040"/>
                </a:lnTo>
                <a:lnTo>
                  <a:pt x="2694509" y="236166"/>
                </a:lnTo>
                <a:lnTo>
                  <a:pt x="2564208" y="230955"/>
                </a:lnTo>
                <a:lnTo>
                  <a:pt x="2436649" y="226249"/>
                </a:lnTo>
                <a:lnTo>
                  <a:pt x="2187703" y="212969"/>
                </a:lnTo>
                <a:lnTo>
                  <a:pt x="1949045" y="198850"/>
                </a:lnTo>
                <a:lnTo>
                  <a:pt x="1719988" y="184058"/>
                </a:lnTo>
                <a:lnTo>
                  <a:pt x="1503275" y="167753"/>
                </a:lnTo>
                <a:lnTo>
                  <a:pt x="1296163" y="150776"/>
                </a:lnTo>
                <a:lnTo>
                  <a:pt x="1104139" y="132455"/>
                </a:lnTo>
                <a:lnTo>
                  <a:pt x="923774" y="114469"/>
                </a:lnTo>
                <a:lnTo>
                  <a:pt x="757810" y="96484"/>
                </a:lnTo>
                <a:lnTo>
                  <a:pt x="605563" y="79507"/>
                </a:lnTo>
                <a:lnTo>
                  <a:pt x="470460" y="63370"/>
                </a:lnTo>
                <a:lnTo>
                  <a:pt x="348388" y="48074"/>
                </a:lnTo>
                <a:lnTo>
                  <a:pt x="245518" y="35299"/>
                </a:lnTo>
                <a:lnTo>
                  <a:pt x="159107" y="23197"/>
                </a:lnTo>
                <a:lnTo>
                  <a:pt x="40463" y="5883"/>
                </a:lnTo>
                <a:lnTo>
                  <a:pt x="1" y="0"/>
                </a:lnTo>
                <a:lnTo>
                  <a:pt x="1" y="905354"/>
                </a:lnTo>
                <a:lnTo>
                  <a:pt x="0" y="905354"/>
                </a:lnTo>
                <a:lnTo>
                  <a:pt x="0" y="6995918"/>
                </a:lnTo>
                <a:lnTo>
                  <a:pt x="6858000" y="6995918"/>
                </a:lnTo>
                <a:lnTo>
                  <a:pt x="6858000" y="1344715"/>
                </a:lnTo>
                <a:close/>
              </a:path>
            </a:pathLst>
          </a:custGeom>
          <a:ln>
            <a:noFill/>
          </a:ln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A picture containing clock&#10;&#10;Description automatically generated">
            <a:extLst>
              <a:ext uri="{FF2B5EF4-FFF2-40B4-BE49-F238E27FC236}">
                <a16:creationId xmlns:a16="http://schemas.microsoft.com/office/drawing/2014/main" id="{6C079F97-D826-3B45-942B-6AD982B11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3476" r="3982" b="3"/>
          <a:stretch/>
        </p:blipFill>
        <p:spPr>
          <a:xfrm>
            <a:off x="795397" y="647698"/>
            <a:ext cx="5147471" cy="5562139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736D95-60A4-0A4B-93EA-8A15806256A0}"/>
              </a:ext>
            </a:extLst>
          </p:cNvPr>
          <p:cNvSpPr txBox="1"/>
          <p:nvPr/>
        </p:nvSpPr>
        <p:spPr>
          <a:xfrm>
            <a:off x="8483600" y="5816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0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9C507B39-F934-1142-B956-3EBA16B9D0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410" y="1164770"/>
            <a:ext cx="5449471" cy="1791874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60CF22-3858-47EB-A5B7-349B7BB4F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56110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To facet a plot by a combination of two variables use facet_grid().</a:t>
            </a:r>
          </a:p>
          <a:p>
            <a:endParaRPr lang="en-US" dirty="0"/>
          </a:p>
        </p:txBody>
      </p:sp>
      <p:pic>
        <p:nvPicPr>
          <p:cNvPr id="8" name="Content Placeholder 7" descr="A picture containing group&#10;&#10;Description automatically generated">
            <a:extLst>
              <a:ext uri="{FF2B5EF4-FFF2-40B4-BE49-F238E27FC236}">
                <a16:creationId xmlns:a16="http://schemas.microsoft.com/office/drawing/2014/main" id="{0B8EF024-6461-3E49-9445-2DF246528E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560700" y="2741607"/>
            <a:ext cx="4983181" cy="35067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6909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2737-AD59-C444-818D-FB04B11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68358"/>
            <a:ext cx="10668000" cy="983972"/>
          </a:xfrm>
        </p:spPr>
        <p:txBody>
          <a:bodyPr>
            <a:normAutofit fontScale="90000"/>
          </a:bodyPr>
          <a:lstStyle/>
          <a:p>
            <a:r>
              <a:rPr lang="en-GB" dirty="0"/>
              <a:t>What does </a:t>
            </a:r>
            <a:r>
              <a:rPr lang="en-GB" i="1" dirty="0"/>
              <a:t>ggplot2</a:t>
            </a:r>
            <a:r>
              <a:rPr lang="en-GB" dirty="0"/>
              <a:t> stand for?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6C99-4449-A544-9BD0-9699074AC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10668000" cy="72555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D6988-C763-B94D-89CB-3040D42D7A6F}"/>
              </a:ext>
            </a:extLst>
          </p:cNvPr>
          <p:cNvSpPr/>
          <p:nvPr/>
        </p:nvSpPr>
        <p:spPr>
          <a:xfrm>
            <a:off x="1093303" y="1582341"/>
            <a:ext cx="10575236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A </a:t>
            </a:r>
            <a:r>
              <a:rPr lang="en-GB" sz="2000" b="1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Grammar of Graphics</a:t>
            </a:r>
            <a:r>
              <a:rPr lang="en-GB" sz="2000" b="0" i="0" u="none" strike="noStrike" dirty="0">
                <a:solidFill>
                  <a:srgbClr val="FFC000"/>
                </a:solidFill>
                <a:effectLst/>
                <a:latin typeface="Yanone Kaffeesatz"/>
              </a:rPr>
              <a:t>!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Yanone Kaffeesatz"/>
            </a:endParaRPr>
          </a:p>
          <a:p>
            <a:r>
              <a:rPr lang="en-GB" sz="2400" b="1" dirty="0">
                <a:effectLst/>
              </a:rPr>
              <a:t>ggplot(data = &lt;DATA&gt;) + </a:t>
            </a:r>
          </a:p>
          <a:p>
            <a:r>
              <a:rPr lang="en-GB" sz="2400" b="1" dirty="0">
                <a:effectLst/>
              </a:rPr>
              <a:t>&lt;GEOM_FUNCTION&gt;(</a:t>
            </a:r>
          </a:p>
          <a:p>
            <a:r>
              <a:rPr lang="en-GB" sz="2400" b="1" dirty="0">
                <a:effectLst/>
              </a:rPr>
              <a:t>mapping = aes(&lt;MAPPINGS&gt;),</a:t>
            </a:r>
          </a:p>
          <a:p>
            <a:r>
              <a:rPr lang="en-GB" sz="2400" b="1" dirty="0">
                <a:effectLst/>
              </a:rPr>
              <a:t>stat = &lt;STAT&gt;, </a:t>
            </a:r>
          </a:p>
          <a:p>
            <a:r>
              <a:rPr lang="en-GB" sz="2400" b="1" dirty="0">
                <a:effectLst/>
              </a:rPr>
              <a:t>position = &lt;POSITION&gt;) +</a:t>
            </a:r>
          </a:p>
          <a:p>
            <a:r>
              <a:rPr lang="en-GB" sz="2400" b="1" dirty="0">
                <a:effectLst/>
              </a:rPr>
              <a:t>&lt;COORDINATE_FUNCTION&gt; +</a:t>
            </a:r>
          </a:p>
          <a:p>
            <a:r>
              <a:rPr lang="en-GB" sz="2400" b="1" dirty="0">
                <a:effectLst/>
              </a:rPr>
              <a:t>&lt;FACET_FUNCTION&gt;</a:t>
            </a:r>
          </a:p>
          <a:p>
            <a:br>
              <a:rPr lang="en-GB" b="0" i="0" u="none" strike="noStrike" dirty="0">
                <a:solidFill>
                  <a:srgbClr val="000000"/>
                </a:solidFill>
                <a:effectLst/>
                <a:latin typeface="Droid Serif"/>
              </a:rPr>
            </a:br>
            <a:endParaRPr lang="en-GB" b="0" i="0" u="none" strike="noStrike" dirty="0">
              <a:solidFill>
                <a:srgbClr val="000000"/>
              </a:solidFill>
              <a:effectLst/>
              <a:latin typeface="Droid Serif"/>
            </a:endParaRPr>
          </a:p>
          <a:p>
            <a:r>
              <a:rPr lang="en-GB" sz="2000" b="1" i="0" u="none" strike="noStrike" dirty="0">
                <a:solidFill>
                  <a:srgbClr val="FFC000"/>
                </a:solidFill>
                <a:effectLst/>
                <a:latin typeface="Droid Serif"/>
              </a:rPr>
              <a:t>You can uniquely describe any plot as a combination of these 7 parameters.</a:t>
            </a:r>
          </a:p>
          <a:p>
            <a:endParaRPr lang="en-GB" sz="2000" b="1" i="0" u="none" strike="noStrike" dirty="0">
              <a:solidFill>
                <a:srgbClr val="FFC000"/>
              </a:solidFill>
              <a:effectLst/>
              <a:latin typeface="Droid Serif"/>
            </a:endParaRPr>
          </a:p>
          <a:p>
            <a:r>
              <a:rPr lang="en-GB" sz="2000" b="1" dirty="0">
                <a:solidFill>
                  <a:srgbClr val="FFC000"/>
                </a:solidFill>
                <a:latin typeface="Droid Serif"/>
              </a:rPr>
              <a:t>Ggplot2 </a:t>
            </a:r>
            <a:r>
              <a:rPr lang="en-GB" sz="2000" b="1" dirty="0" err="1">
                <a:solidFill>
                  <a:srgbClr val="FFC000"/>
                </a:solidFill>
                <a:latin typeface="Droid Serif"/>
              </a:rPr>
              <a:t>cheatsheet</a:t>
            </a:r>
            <a:r>
              <a:rPr lang="en-GB" sz="2000" b="1" dirty="0">
                <a:solidFill>
                  <a:srgbClr val="FFC000"/>
                </a:solidFill>
                <a:latin typeface="Droid Serif"/>
              </a:rPr>
              <a:t> available at </a:t>
            </a:r>
            <a:r>
              <a:rPr lang="en-GB" sz="2000" b="1" dirty="0">
                <a:solidFill>
                  <a:srgbClr val="FFC000"/>
                </a:solidFill>
                <a:latin typeface="Droid Serif"/>
                <a:hlinkClick r:id="rId3"/>
              </a:rPr>
              <a:t>https://rstudio.com/</a:t>
            </a:r>
            <a:r>
              <a:rPr lang="en-GB" sz="2000" b="1" dirty="0" err="1">
                <a:solidFill>
                  <a:srgbClr val="FFC000"/>
                </a:solidFill>
                <a:latin typeface="Droid Serif"/>
                <a:hlinkClick r:id="rId3"/>
              </a:rPr>
              <a:t>wp</a:t>
            </a:r>
            <a:r>
              <a:rPr lang="en-GB" sz="2000" b="1" dirty="0">
                <a:solidFill>
                  <a:srgbClr val="FFC000"/>
                </a:solidFill>
                <a:latin typeface="Droid Serif"/>
                <a:hlinkClick r:id="rId3"/>
              </a:rPr>
              <a:t>-content/uploads/2015/03/ggplot2-cheatsheet.pdf</a:t>
            </a:r>
            <a:endParaRPr lang="en-GB" sz="2000" b="1" i="0" u="none" strike="noStrike" dirty="0">
              <a:solidFill>
                <a:srgbClr val="FFC000"/>
              </a:solidFill>
              <a:effectLst/>
              <a:latin typeface="Droid Serif"/>
            </a:endParaRPr>
          </a:p>
        </p:txBody>
      </p:sp>
    </p:spTree>
    <p:extLst>
      <p:ext uri="{BB962C8B-B14F-4D97-AF65-F5344CB8AC3E}">
        <p14:creationId xmlns:p14="http://schemas.microsoft.com/office/powerpoint/2010/main" val="210648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1982A8-745D-194E-9A45-A476266B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Example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2A1361-FCB7-CA45-AA5F-CA84B9B73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4410" y="1110637"/>
            <a:ext cx="5449471" cy="1757453"/>
          </a:xfrm>
          <a:prstGeom prst="rect">
            <a:avLst/>
          </a:prstGeom>
          <a:effectLst/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E2D9DDB9-993A-4467-B45D-8CC93B0BE7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</p:txBody>
      </p:sp>
      <p:pic>
        <p:nvPicPr>
          <p:cNvPr id="20" name="Content Placeholder 19" descr="A picture containing photo, lot, large, group&#10;&#10;Description automatically generated">
            <a:extLst>
              <a:ext uri="{FF2B5EF4-FFF2-40B4-BE49-F238E27FC236}">
                <a16:creationId xmlns:a16="http://schemas.microsoft.com/office/drawing/2014/main" id="{444592B5-CF20-AC40-92E4-76F9654764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6579287" y="3526971"/>
            <a:ext cx="4479716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623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1F76F-84C5-904C-9CCE-6151C5F9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ggplot graphic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E42A-170E-184E-B696-8C996ACCF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GB" dirty="0"/>
              <a:t>R has several systems for making graphs, but </a:t>
            </a:r>
            <a:r>
              <a:rPr lang="en-GB" b="1" dirty="0"/>
              <a:t>ggplot2 </a:t>
            </a:r>
            <a:r>
              <a:rPr lang="en-GB" dirty="0"/>
              <a:t>is one of the most elegant and most versatile. </a:t>
            </a:r>
          </a:p>
          <a:p>
            <a:r>
              <a:rPr lang="en-GB" b="1" dirty="0"/>
              <a:t>ggplot2 </a:t>
            </a:r>
            <a:r>
              <a:rPr lang="en-GB" dirty="0"/>
              <a:t>implements the </a:t>
            </a:r>
            <a:r>
              <a:rPr lang="en-GB" i="1" dirty="0"/>
              <a:t>grammar of graphics</a:t>
            </a:r>
            <a:r>
              <a:rPr lang="en-GB" dirty="0"/>
              <a:t>, a coherent system for describing and building graphs. </a:t>
            </a:r>
          </a:p>
          <a:p>
            <a:r>
              <a:rPr lang="en-GB" dirty="0"/>
              <a:t>More about the theoretical underpinnings of </a:t>
            </a:r>
            <a:r>
              <a:rPr lang="en-GB" b="1" dirty="0"/>
              <a:t>ggplot2 </a:t>
            </a:r>
            <a:r>
              <a:rPr lang="en-GB" dirty="0"/>
              <a:t>,Please read “</a:t>
            </a:r>
            <a:r>
              <a:rPr lang="en-GB" dirty="0">
                <a:hlinkClick r:id="rId4"/>
              </a:rPr>
              <a:t>A Layered Grammar of Graphics</a:t>
            </a:r>
            <a:r>
              <a:rPr lang="en-GB" dirty="0"/>
              <a:t>”. </a:t>
            </a:r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7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F86F7-1729-0946-B18A-27A145F5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bg2"/>
                </a:solidFill>
              </a:rPr>
              <a:t>Why use ggplot2?</a:t>
            </a:r>
            <a:br>
              <a:rPr lang="en-GB">
                <a:solidFill>
                  <a:schemeClr val="bg2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8D69B1-0647-9843-ADB8-16FE0672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Automatic legends, colours, etc.</a:t>
            </a:r>
          </a:p>
          <a:p>
            <a:r>
              <a:rPr lang="en-GB" dirty="0"/>
              <a:t>The default output is much nicer than base graphics.</a:t>
            </a:r>
          </a:p>
          <a:p>
            <a:r>
              <a:rPr lang="en-GB" dirty="0"/>
              <a:t>Easy superposition, faceting, etc.</a:t>
            </a:r>
          </a:p>
          <a:p>
            <a:r>
              <a:rPr lang="en-GB" dirty="0"/>
              <a:t>Store any ggplot2 object for modification or future recall. </a:t>
            </a:r>
          </a:p>
          <a:p>
            <a:r>
              <a:rPr lang="en-GB" dirty="0"/>
              <a:t>Lots of users (less bugs, much help on Stack Overflow).</a:t>
            </a:r>
          </a:p>
          <a:p>
            <a:r>
              <a:rPr lang="en-GB" dirty="0"/>
              <a:t>Lots of extensions.</a:t>
            </a:r>
          </a:p>
          <a:p>
            <a:r>
              <a:rPr lang="en-GB" dirty="0"/>
              <a:t>Nice saving option.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36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24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E91C5-70A9-C648-90F5-B577B3C0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Aesthetic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E49C-9436-014F-A1CE-8DA8DE9F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Aesthetic is a visual property of the objects in your plot.</a:t>
            </a:r>
          </a:p>
          <a:p>
            <a:r>
              <a:rPr lang="en-US" dirty="0"/>
              <a:t>It include things like the size, shape and </a:t>
            </a:r>
            <a:r>
              <a:rPr lang="en-US" dirty="0" err="1"/>
              <a:t>colour</a:t>
            </a:r>
            <a:r>
              <a:rPr lang="en-US" dirty="0"/>
              <a:t> of your points.</a:t>
            </a:r>
          </a:p>
          <a:p>
            <a:r>
              <a:rPr lang="en-US" dirty="0"/>
              <a:t>We can map the aesthetics in our plot to a variable in the dataset.</a:t>
            </a:r>
          </a:p>
          <a:p>
            <a:r>
              <a:rPr lang="en-US" dirty="0"/>
              <a:t>For example to map the </a:t>
            </a:r>
            <a:r>
              <a:rPr lang="en-US" dirty="0" err="1"/>
              <a:t>colour</a:t>
            </a:r>
            <a:r>
              <a:rPr lang="en-US" dirty="0"/>
              <a:t> of our points to the class variable.</a:t>
            </a:r>
          </a:p>
        </p:txBody>
      </p:sp>
    </p:spTree>
    <p:extLst>
      <p:ext uri="{BB962C8B-B14F-4D97-AF65-F5344CB8AC3E}">
        <p14:creationId xmlns:p14="http://schemas.microsoft.com/office/powerpoint/2010/main" val="67771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A7F4B-7169-414A-B2BD-9BF2ABA13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EE2B5-57C2-F84A-83AE-3A1621E2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1460254"/>
            <a:ext cx="6495847" cy="454709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5892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5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EAC81-C50F-3E4E-9D36-DD7E7F46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2"/>
                </a:solidFill>
              </a:rPr>
              <a:t>Specifying geometrics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5C00-6402-1D4B-A4BF-7C73BAAC3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obvious distinction between plots is the geometric objects that they include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ggplot2 use a number geom_functions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geom_point() for drawing individual points(e.g. scatterplot)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geom_line for line chart 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geom_smooth() for drawing smooth lines(e.g. simple trends)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geom_col() for drawing columns (e.g. bar chart)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geom_polygon() for drawing arbitrary shapes(e.g. area in a coordinate plane)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06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1180</Words>
  <Application>Microsoft Macintosh PowerPoint</Application>
  <PresentationFormat>Widescreen</PresentationFormat>
  <Paragraphs>92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Droid Serif</vt:lpstr>
      <vt:lpstr>Wingdings 3</vt:lpstr>
      <vt:lpstr>Yanone Kaffeesatz</vt:lpstr>
      <vt:lpstr>Ion</vt:lpstr>
      <vt:lpstr>Visualisation with ggplot2 </vt:lpstr>
      <vt:lpstr>http://ggplot2.tidyverse.org/ </vt:lpstr>
      <vt:lpstr>What does ggplot2 stand for? </vt:lpstr>
      <vt:lpstr>Example</vt:lpstr>
      <vt:lpstr>ggplot graphic system</vt:lpstr>
      <vt:lpstr>Why use ggplot2? </vt:lpstr>
      <vt:lpstr>Aesthetic mapping</vt:lpstr>
      <vt:lpstr>example</vt:lpstr>
      <vt:lpstr>Specifying geometrics</vt:lpstr>
      <vt:lpstr>Bar charts:  diamonds dataset in ggplot2</vt:lpstr>
      <vt:lpstr>Statistical transformation (stat)</vt:lpstr>
      <vt:lpstr>Using stat explicitly</vt:lpstr>
      <vt:lpstr>Positional adjustments</vt:lpstr>
      <vt:lpstr>Using another variable as fill</vt:lpstr>
      <vt:lpstr>PowerPoint Presentation</vt:lpstr>
      <vt:lpstr>Coordinate systems</vt:lpstr>
      <vt:lpstr>PowerPoint Presentation</vt:lpstr>
      <vt:lpstr>PowerPoint Presentation</vt:lpstr>
      <vt:lpstr>Facets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Visualisation with ggplot2 </dc:title>
  <dc:creator>Khan, Kamran</dc:creator>
  <cp:lastModifiedBy>Khan, Kamran</cp:lastModifiedBy>
  <cp:revision>3</cp:revision>
  <dcterms:created xsi:type="dcterms:W3CDTF">2020-08-10T10:32:25Z</dcterms:created>
  <dcterms:modified xsi:type="dcterms:W3CDTF">2020-08-10T12:17:59Z</dcterms:modified>
</cp:coreProperties>
</file>